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buntu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Mon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UbuntuMono-italic.fntdata"/><Relationship Id="rId6" Type="http://schemas.openxmlformats.org/officeDocument/2006/relationships/slide" Target="slides/slide1.xml"/><Relationship Id="rId18" Type="http://schemas.openxmlformats.org/officeDocument/2006/relationships/font" Target="fonts/Ubuntu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f2f7ad5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f2f7ad5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0344bf8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0344bf8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8390db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8390db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f8390db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f8390db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24a25d1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24a25d1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24a25d1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24a25d1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24a25d1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24a25d1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344bf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344bf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f8390db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f8390db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2f7ad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f2f7ad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Language_binding" TargetMode="External"/><Relationship Id="rId11" Type="http://schemas.openxmlformats.org/officeDocument/2006/relationships/image" Target="../media/image2.png"/><Relationship Id="rId10" Type="http://schemas.openxmlformats.org/officeDocument/2006/relationships/hyperlink" Target="https://en.wikipedia.org/wiki/United_Kingdom" TargetMode="External"/><Relationship Id="rId12" Type="http://schemas.openxmlformats.org/officeDocument/2006/relationships/image" Target="../media/image8.png"/><Relationship Id="rId9" Type="http://schemas.openxmlformats.org/officeDocument/2006/relationships/hyperlink" Target="https://en.wikipedia.org/wiki/Free_software" TargetMode="External"/><Relationship Id="rId5" Type="http://schemas.openxmlformats.org/officeDocument/2006/relationships/hyperlink" Target="https://en.wikipedia.org/wiki/Cross-platform" TargetMode="External"/><Relationship Id="rId6" Type="http://schemas.openxmlformats.org/officeDocument/2006/relationships/hyperlink" Target="https://en.wikipedia.org/wiki/GUI" TargetMode="External"/><Relationship Id="rId7" Type="http://schemas.openxmlformats.org/officeDocument/2006/relationships/hyperlink" Target="https://en.wikipedia.org/wiki/Qt_(toolkit)" TargetMode="External"/><Relationship Id="rId8" Type="http://schemas.openxmlformats.org/officeDocument/2006/relationships/hyperlink" Target="https://en.wikipedia.org/wiki/Plug-in_(computing)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Dropbox_(service)" TargetMode="External"/><Relationship Id="rId4" Type="http://schemas.openxmlformats.org/officeDocument/2006/relationships/hyperlink" Target="https://en.wikipedia.org/wiki/OpenShot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ythonguis.com/installation/install-pyqt6-linux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hyperlink" Target="https://www.pythonguis.com/installation/install-pyqt6-windows" TargetMode="External"/><Relationship Id="rId7" Type="http://schemas.openxmlformats.org/officeDocument/2006/relationships/image" Target="../media/image11.png"/><Relationship Id="rId8" Type="http://schemas.openxmlformats.org/officeDocument/2006/relationships/hyperlink" Target="https://www.pythonguis.com/installation/install-pyqt6-ma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90725"/>
            <a:ext cx="8520600" cy="14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0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pyQt6</a:t>
            </a:r>
            <a:endParaRPr b="1" sz="10000"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75" y="184275"/>
            <a:ext cx="20955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341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850" y="880175"/>
            <a:ext cx="5381952" cy="41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179775" y="105450"/>
            <a:ext cx="86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Ubuntu Mono"/>
                <a:ea typeface="Ubuntu Mono"/>
                <a:cs typeface="Ubuntu Mono"/>
                <a:sym typeface="Ubuntu Mono"/>
              </a:rPr>
              <a:t>Basic structure: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00" y="0"/>
            <a:ext cx="586859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75" y="1339875"/>
            <a:ext cx="2970600" cy="256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772300"/>
            <a:ext cx="8520600" cy="27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38761D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PyQt</a:t>
            </a:r>
            <a:r>
              <a:rPr b="1"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is a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binding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of the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cross-platform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toolkit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Qt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, implemented as a Python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plug-in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. PyQt is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software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developed by the 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British</a:t>
            </a:r>
            <a:r>
              <a:rPr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firm</a:t>
            </a:r>
            <a:r>
              <a:rPr b="1" lang="uk" sz="23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Riverbank Computing.</a:t>
            </a:r>
            <a:r>
              <a:rPr b="1" lang="uk" sz="20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20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The PyQt6 library is actually a </a:t>
            </a:r>
            <a:r>
              <a:rPr b="1" lang="uk" sz="20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wrapper</a:t>
            </a:r>
            <a:r>
              <a:rPr lang="uk" sz="2000">
                <a:solidFill>
                  <a:schemeClr val="dk1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around the C++ Qt library, which makes it possible to use it in Python.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86125" y="66350"/>
            <a:ext cx="2935000" cy="14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8772" y="4957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400">
                <a:solidFill>
                  <a:srgbClr val="38761D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Applications that use PyQt</a:t>
            </a:r>
            <a:endParaRPr b="1" sz="3400"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82549" lvl="0" marL="0" rtl="0" algn="l">
              <a:spcBef>
                <a:spcPts val="400"/>
              </a:spcBef>
              <a:spcAft>
                <a:spcPts val="0"/>
              </a:spcAft>
              <a:buClr>
                <a:srgbClr val="202122"/>
              </a:buClr>
              <a:buSzPts val="1900"/>
              <a:buChar char="●"/>
            </a:pPr>
            <a:r>
              <a:rPr b="1" lang="uk" sz="19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Dropbox</a:t>
            </a: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, a file hosting service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-82549" lvl="0" marL="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900"/>
              <a:buChar char="●"/>
            </a:pPr>
            <a:r>
              <a:rPr b="1" lang="uk" sz="19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Ubuntu Mono"/>
                <a:ea typeface="Ubuntu Mono"/>
                <a:cs typeface="Ubuntu Mono"/>
                <a:sym typeface="Ubuntu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OpenShot</a:t>
            </a: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, a video editing program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-82549" lvl="0" marL="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900"/>
              <a:buChar char="●"/>
            </a:pPr>
            <a:r>
              <a:rPr b="1"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qutebrowser</a:t>
            </a: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, a web browser 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381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with Vim-style key bindings and a minimal GUI.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-82549" lvl="0" marL="0" rtl="0" algn="l">
              <a:spcBef>
                <a:spcPts val="400"/>
              </a:spcBef>
              <a:spcAft>
                <a:spcPts val="0"/>
              </a:spcAft>
              <a:buClr>
                <a:srgbClr val="202122"/>
              </a:buClr>
              <a:buSzPts val="1900"/>
              <a:buChar char="●"/>
            </a:pPr>
            <a:r>
              <a:rPr b="1"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Spyder,</a:t>
            </a: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 a Python data science IDE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-82549" lvl="0" marL="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900"/>
              <a:buChar char="●"/>
            </a:pPr>
            <a:r>
              <a:rPr b="1"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GNS3</a:t>
            </a:r>
            <a:r>
              <a:rPr lang="uk" sz="1900">
                <a:solidFill>
                  <a:srgbClr val="202122"/>
                </a:solidFill>
                <a:highlight>
                  <a:srgbClr val="FFFFFF"/>
                </a:highlight>
                <a:latin typeface="Ubuntu Mono"/>
                <a:ea typeface="Ubuntu Mono"/>
                <a:cs typeface="Ubuntu Mono"/>
                <a:sym typeface="Ubuntu Mono"/>
              </a:rPr>
              <a:t>, a network software emulator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37" y="160495"/>
            <a:ext cx="2400627" cy="7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825" y="1017725"/>
            <a:ext cx="2642300" cy="20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239" y="3387025"/>
            <a:ext cx="2800186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9438" y="3387025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5050" y="3387025"/>
            <a:ext cx="301058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1851" cy="48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72050" y="13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820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Start</a:t>
            </a:r>
            <a:endParaRPr b="1" sz="2820"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34975" y="7043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https://www.pythonguis.com/installation/install-pyqt6-linux</a:t>
            </a:r>
            <a:r>
              <a:rPr lang="uk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00" y="430363"/>
            <a:ext cx="2605850" cy="1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39975" y="1104525"/>
            <a:ext cx="3729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$ sudo apt update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$ sudo apt install python3-venv python3-pip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$ mkdir project/ &amp;&amp; cd project/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$ python3 -m venv ./venv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$ source venv/bin/activate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(venv) $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latin typeface="Ubuntu Mono"/>
                <a:ea typeface="Ubuntu Mono"/>
                <a:cs typeface="Ubuntu Mono"/>
                <a:sym typeface="Ubuntu Mono"/>
              </a:rPr>
              <a:t>(venv) $ pip3 install pyqt6</a:t>
            </a:r>
            <a:endParaRPr b="1"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088" y="2174138"/>
            <a:ext cx="2605850" cy="13029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4975" y="3076850"/>
            <a:ext cx="68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https://www.pythonguis.com/installation/install-pyqt6-windows</a:t>
            </a:r>
            <a:r>
              <a:rPr lang="uk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1100" y="3702476"/>
            <a:ext cx="2605850" cy="13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11" y="4576650"/>
            <a:ext cx="64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https://www.pythonguis.com/installation/install-pyqt6-mac</a:t>
            </a:r>
            <a:r>
              <a:rPr lang="uk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10" y="0"/>
            <a:ext cx="7034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24" y="769775"/>
            <a:ext cx="3018624" cy="4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890" y="152400"/>
            <a:ext cx="5299710" cy="368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3534300" y="3819975"/>
            <a:ext cx="545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Because this is a Python interface to a C++ library, the naming conventions used within </a:t>
            </a:r>
            <a:r>
              <a:rPr b="1" lang="uk">
                <a:latin typeface="Ubuntu Mono"/>
                <a:ea typeface="Ubuntu Mono"/>
                <a:cs typeface="Ubuntu Mono"/>
                <a:sym typeface="Ubuntu Mono"/>
              </a:rPr>
              <a:t>PyQt6</a:t>
            </a: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 do not adhere to </a:t>
            </a:r>
            <a:r>
              <a:rPr b="1" lang="uk">
                <a:latin typeface="Ubuntu Mono"/>
                <a:ea typeface="Ubuntu Mono"/>
                <a:cs typeface="Ubuntu Mono"/>
                <a:sym typeface="Ubuntu Mono"/>
              </a:rPr>
              <a:t>PEP8</a:t>
            </a: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 standards. 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For example, functions and variables are named using </a:t>
            </a:r>
            <a:r>
              <a:rPr b="1" i="1" lang="uk">
                <a:latin typeface="Ubuntu Mono"/>
                <a:ea typeface="Ubuntu Mono"/>
                <a:cs typeface="Ubuntu Mono"/>
                <a:sym typeface="Ubuntu Mono"/>
              </a:rPr>
              <a:t>mixedCase</a:t>
            </a: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 rather than </a:t>
            </a:r>
            <a:r>
              <a:rPr b="1" i="1" lang="uk">
                <a:latin typeface="Ubuntu Mono"/>
                <a:ea typeface="Ubuntu Mono"/>
                <a:cs typeface="Ubuntu Mono"/>
                <a:sym typeface="Ubuntu Mono"/>
              </a:rPr>
              <a:t>snake_case</a:t>
            </a:r>
            <a:r>
              <a:rPr lang="uk">
                <a:latin typeface="Ubuntu Mono"/>
                <a:ea typeface="Ubuntu Mono"/>
                <a:cs typeface="Ubuntu Mono"/>
                <a:sym typeface="Ubuntu Mono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62" y="97974"/>
            <a:ext cx="3364350" cy="5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